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97" r:id="rId2"/>
    <p:sldId id="256" r:id="rId3"/>
    <p:sldId id="278" r:id="rId4"/>
    <p:sldId id="279" r:id="rId5"/>
    <p:sldId id="298" r:id="rId6"/>
    <p:sldId id="281" r:id="rId7"/>
    <p:sldId id="282" r:id="rId8"/>
    <p:sldId id="299" r:id="rId9"/>
    <p:sldId id="300" r:id="rId10"/>
    <p:sldId id="301" r:id="rId11"/>
    <p:sldId id="307" r:id="rId12"/>
    <p:sldId id="330" r:id="rId13"/>
    <p:sldId id="292" r:id="rId14"/>
    <p:sldId id="308" r:id="rId15"/>
    <p:sldId id="331" r:id="rId16"/>
    <p:sldId id="332" r:id="rId17"/>
    <p:sldId id="309" r:id="rId18"/>
    <p:sldId id="310" r:id="rId19"/>
    <p:sldId id="311" r:id="rId20"/>
    <p:sldId id="333" r:id="rId21"/>
    <p:sldId id="334" r:id="rId22"/>
    <p:sldId id="306" r:id="rId23"/>
    <p:sldId id="335" r:id="rId24"/>
    <p:sldId id="336" r:id="rId25"/>
    <p:sldId id="337" r:id="rId26"/>
    <p:sldId id="338" r:id="rId27"/>
    <p:sldId id="339" r:id="rId28"/>
    <p:sldId id="340" r:id="rId29"/>
    <p:sldId id="304" r:id="rId30"/>
    <p:sldId id="322" r:id="rId31"/>
    <p:sldId id="326" r:id="rId32"/>
    <p:sldId id="343" r:id="rId33"/>
    <p:sldId id="345" r:id="rId34"/>
    <p:sldId id="346" r:id="rId35"/>
    <p:sldId id="347" r:id="rId36"/>
    <p:sldId id="342" r:id="rId37"/>
    <p:sldId id="328" r:id="rId38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424"/>
    <a:srgbClr val="FF0000"/>
    <a:srgbClr val="CC9900"/>
    <a:srgbClr val="FEE002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2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1B41DC63-46AA-4E14-9546-5DCE1AFA0E8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4474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5E518E1B-D4AF-4FA1-AA7F-B49C5C914427}" type="datetimeFigureOut">
              <a:rPr lang="de-AT"/>
              <a:pPr>
                <a:defRPr/>
              </a:pPr>
              <a:t>21.11.2017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de-AT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4D1DDB94-D204-4C09-ACEC-96C9B20C9D7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514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altLang="de-DE" smtClean="0"/>
          </a:p>
        </p:txBody>
      </p:sp>
      <p:sp>
        <p:nvSpPr>
          <p:cNvPr id="1331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4855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107950" y="-100013"/>
            <a:ext cx="8636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/>
          </a:p>
        </p:txBody>
      </p:sp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6697663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9"/>
          <p:cNvSpPr txBox="1">
            <a:spLocks noChangeArrowheads="1"/>
          </p:cNvSpPr>
          <p:nvPr userDrawn="1"/>
        </p:nvSpPr>
        <p:spPr bwMode="auto">
          <a:xfrm>
            <a:off x="-107950" y="6211888"/>
            <a:ext cx="7162800" cy="6477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25200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www.ooelfv.at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916834"/>
            <a:ext cx="7556376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772400" cy="22322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600" y="40466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5" y="1600202"/>
            <a:ext cx="36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4048" y="1600202"/>
            <a:ext cx="36827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90600" y="271463"/>
            <a:ext cx="7772400" cy="55292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Textfeld 5"/>
          <p:cNvSpPr txBox="1">
            <a:spLocks noChangeArrowheads="1"/>
          </p:cNvSpPr>
          <p:nvPr/>
        </p:nvSpPr>
        <p:spPr bwMode="auto">
          <a:xfrm rot="-5400000">
            <a:off x="-3069431" y="3059906"/>
            <a:ext cx="6867525" cy="728663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18000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Vorstellung RL LPR -BD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4398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F4128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F412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F412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F412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F412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F412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F412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F412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F412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39E556C8C546DE4CB3D53E45AF421DAD@buero.oebb.a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750"/>
            <a:ext cx="9144000" cy="1000125"/>
          </a:xfrm>
        </p:spPr>
        <p:txBody>
          <a:bodyPr/>
          <a:lstStyle/>
          <a:p>
            <a:pPr eaLnBrk="1" hangingPunct="1"/>
            <a:r>
              <a:rPr lang="de-DE" altLang="de-DE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L</a:t>
            </a:r>
            <a:r>
              <a:rPr lang="de-DE" altLang="de-DE" sz="4800" smtClean="0">
                <a:latin typeface="Arial" charset="0"/>
                <a:cs typeface="Arial" charset="0"/>
              </a:rPr>
              <a:t>eistungs</a:t>
            </a:r>
            <a:r>
              <a:rPr lang="de-DE" altLang="de-DE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Pr</a:t>
            </a:r>
            <a:r>
              <a:rPr lang="de-DE" altLang="de-DE" sz="4800" smtClean="0">
                <a:latin typeface="Arial" charset="0"/>
                <a:cs typeface="Arial" charset="0"/>
              </a:rPr>
              <a:t>üfung</a:t>
            </a:r>
            <a:r>
              <a:rPr lang="de-DE" altLang="de-DE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de-DE" altLang="de-DE" sz="4800" smtClean="0">
                <a:latin typeface="Arial" charset="0"/>
                <a:cs typeface="Arial" charset="0"/>
              </a:rPr>
              <a:t>rand</a:t>
            </a:r>
            <a:r>
              <a:rPr lang="de-DE" altLang="de-DE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D</a:t>
            </a:r>
            <a:r>
              <a:rPr lang="de-DE" altLang="de-DE" sz="4800" smtClean="0">
                <a:latin typeface="Arial" charset="0"/>
                <a:cs typeface="Arial" charset="0"/>
              </a:rPr>
              <a:t>ienst</a:t>
            </a:r>
            <a:r>
              <a:rPr lang="de-DE" altLang="de-DE" sz="5000" smtClean="0">
                <a:latin typeface="Arial" charset="0"/>
                <a:cs typeface="Arial" charset="0"/>
              </a:rPr>
              <a:t/>
            </a:r>
            <a:br>
              <a:rPr lang="de-DE" altLang="de-DE" sz="5000" smtClean="0">
                <a:latin typeface="Arial" charset="0"/>
                <a:cs typeface="Arial" charset="0"/>
              </a:rPr>
            </a:br>
            <a:r>
              <a:rPr lang="de-DE" altLang="de-DE" sz="4800" smtClean="0">
                <a:latin typeface="Arial" charset="0"/>
                <a:cs typeface="Arial" charset="0"/>
              </a:rPr>
              <a:t/>
            </a:r>
            <a:br>
              <a:rPr lang="de-DE" altLang="de-DE" sz="4800" smtClean="0">
                <a:latin typeface="Arial" charset="0"/>
                <a:cs typeface="Arial" charset="0"/>
              </a:rPr>
            </a:br>
            <a:r>
              <a:rPr lang="de-DE" altLang="de-DE" sz="4800" smtClean="0">
                <a:latin typeface="Arial" charset="0"/>
                <a:cs typeface="Arial" charset="0"/>
              </a:rPr>
              <a:t> </a:t>
            </a:r>
            <a:br>
              <a:rPr lang="de-DE" altLang="de-DE" sz="4800" smtClean="0">
                <a:latin typeface="Arial" charset="0"/>
                <a:cs typeface="Arial" charset="0"/>
              </a:rPr>
            </a:br>
            <a:r>
              <a:rPr lang="de-DE" altLang="de-DE" sz="4800" smtClean="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318135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85750" y="2725738"/>
            <a:ext cx="503078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altLang="de-DE" sz="10000" b="1" dirty="0">
                <a:solidFill>
                  <a:srgbClr val="C00000"/>
                </a:solidFill>
                <a:latin typeface="Arial" charset="0"/>
                <a:ea typeface="+mj-ea"/>
              </a:rPr>
              <a:t>LPR-BD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20750" y="1412875"/>
            <a:ext cx="82232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Zur Leistungsprüfung werden nachfolgende Einsatzfahrzeuge zugelassen.</a:t>
            </a:r>
            <a:endParaRPr lang="de-DE" altLang="de-DE" b="1">
              <a:latin typeface="Arial" charset="0"/>
            </a:endParaRPr>
          </a:p>
          <a:p>
            <a:pPr eaLnBrk="0" hangingPunct="0">
              <a:spcBef>
                <a:spcPts val="1800"/>
              </a:spcBef>
            </a:pP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wasserführende Fahrzeuge (Besatzung 1:6): </a:t>
            </a:r>
            <a:br>
              <a:rPr lang="de-AT" altLang="de-DE" b="1">
                <a:solidFill>
                  <a:srgbClr val="C00000"/>
                </a:solidFill>
                <a:latin typeface="Arial" charset="0"/>
              </a:rPr>
            </a:b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TLF, RLF, ULF, SLF</a:t>
            </a:r>
            <a:r>
              <a:rPr lang="de-AT" altLang="de-DE" b="1">
                <a:latin typeface="Arial" charset="0"/>
              </a:rPr>
              <a:t>	</a:t>
            </a:r>
          </a:p>
          <a:p>
            <a:pPr eaLnBrk="0" hangingPunct="0">
              <a:spcBef>
                <a:spcPts val="1800"/>
              </a:spcBef>
            </a:pP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nicht wasserführende Fahrzeuge (Besatzung 1:8): Basisfahrzeug B1, KLF, KLF-Logistik, KLF-KAT, LF, LFA, LFB</a:t>
            </a:r>
            <a:r>
              <a:rPr lang="de-AT" altLang="de-DE" b="1">
                <a:latin typeface="Arial" charset="0"/>
              </a:rPr>
              <a:t>. 	</a:t>
            </a:r>
          </a:p>
          <a:p>
            <a:pPr eaLnBrk="0" hangingPunct="0">
              <a:spcBef>
                <a:spcPts val="1800"/>
              </a:spcBef>
            </a:pPr>
            <a:r>
              <a:rPr lang="de-AT" altLang="de-DE" i="1">
                <a:latin typeface="Arial" charset="0"/>
              </a:rPr>
              <a:t>Bei KLF-Logistik und KLF-Kat ist auch wenn im Fahrzeug weniger als 9 Sitzplätze vorhanden sind trotzdem in Löschgruppestärke 1:8 zu arbeiten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23926" y="537567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Voraussetzungen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Grafi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892300"/>
            <a:ext cx="765651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hteck 2"/>
          <p:cNvSpPr>
            <a:spLocks noChangeArrowheads="1"/>
          </p:cNvSpPr>
          <p:nvPr/>
        </p:nvSpPr>
        <p:spPr bwMode="auto">
          <a:xfrm>
            <a:off x="928688" y="115888"/>
            <a:ext cx="81073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Für die Abnahme der Leistungsprüfung ist ein vom </a:t>
            </a: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allgemeinen Verkehr freier, möglichst ebener Platz (ca. 100 x 8m) mit Zugang zu einer Wasserentnahmestelle</a:t>
            </a:r>
            <a:r>
              <a:rPr lang="de-AT" altLang="de-DE" b="1">
                <a:latin typeface="Arial" charset="0"/>
              </a:rPr>
              <a:t>, im Gemeindegebiet der jeweiligen Feuerwehr zu wählen.</a:t>
            </a:r>
            <a:endParaRPr lang="de-DE" altLang="de-DE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23926" y="463972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Vorbereitung für eine Abnahme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20750" y="1341438"/>
            <a:ext cx="82232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b="1">
                <a:latin typeface="Arial" charset="0"/>
              </a:rPr>
              <a:t>1. Festlegung der Stärke der Gruppe </a:t>
            </a:r>
          </a:p>
          <a:p>
            <a:pPr eaLnBrk="0" hangingPunct="0"/>
            <a:r>
              <a:rPr lang="de-DE" altLang="de-DE" sz="1200" b="1">
                <a:latin typeface="Arial" charset="0"/>
              </a:rPr>
              <a:t>	</a:t>
            </a:r>
          </a:p>
          <a:p>
            <a:pPr eaLnBrk="0" hangingPunct="0"/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	1:8 oder 1:6</a:t>
            </a:r>
            <a:endParaRPr lang="de-AT" altLang="de-DE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0" y="2565400"/>
            <a:ext cx="82232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2. Auswahl der Wasserentnahmestelle</a:t>
            </a:r>
          </a:p>
          <a:p>
            <a:pPr eaLnBrk="0" hangingPunct="0"/>
            <a:endParaRPr lang="de-AT" altLang="de-DE" sz="1200" b="1">
              <a:latin typeface="Arial" charset="0"/>
            </a:endParaRPr>
          </a:p>
          <a:p>
            <a:pPr lvl="2"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Offene Wasserentnahmestelle oder  Hydrant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20750" y="3860800"/>
            <a:ext cx="82232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3. Einüben der übrig gebliebenen 3 Szenarien</a:t>
            </a:r>
          </a:p>
          <a:p>
            <a:pPr eaLnBrk="0" hangingPunct="0"/>
            <a:endParaRPr lang="de-AT" altLang="de-DE" sz="1200" b="1">
              <a:latin typeface="Arial" charset="0"/>
            </a:endParaRPr>
          </a:p>
          <a:p>
            <a:pPr lvl="2"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Üben der jeweiligen 3 Varianten lt. Richtlinie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28688" y="5143500"/>
            <a:ext cx="82232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4. Anmeldung der Abnahme</a:t>
            </a:r>
          </a:p>
          <a:p>
            <a:pPr eaLnBrk="0" hangingPunct="0"/>
            <a:endParaRPr lang="de-AT" altLang="de-DE" sz="1200" b="1">
              <a:solidFill>
                <a:srgbClr val="A6A6A6"/>
              </a:solidFill>
              <a:latin typeface="Arial" charset="0"/>
            </a:endParaRPr>
          </a:p>
          <a:p>
            <a:pPr lvl="2" eaLnBrk="0" hangingPunct="0"/>
            <a:r>
              <a:rPr lang="de-AT" altLang="de-DE" b="1">
                <a:solidFill>
                  <a:srgbClr val="EA2424"/>
                </a:solidFill>
                <a:latin typeface="Arial" charset="0"/>
              </a:rPr>
              <a:t>Termin mit BFK </a:t>
            </a:r>
            <a:r>
              <a:rPr lang="de-DE" altLang="de-DE" b="1">
                <a:solidFill>
                  <a:srgbClr val="EA2424"/>
                </a:solidFill>
                <a:latin typeface="Arial" charset="0"/>
              </a:rPr>
              <a:t>bzw. HAW Rossdorfer</a:t>
            </a:r>
            <a:r>
              <a:rPr lang="de-AT" altLang="de-DE" b="1">
                <a:solidFill>
                  <a:srgbClr val="EA2424"/>
                </a:solidFill>
                <a:latin typeface="Arial" charset="0"/>
              </a:rPr>
              <a:t>, dann Anmeldung über syBOS, …</a:t>
            </a:r>
            <a:endParaRPr lang="de-DE" altLang="de-DE" b="1">
              <a:solidFill>
                <a:srgbClr val="EA242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4" grpId="0" uiExpand="1" build="p"/>
      <p:bldP spid="5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81" name="Group 57"/>
          <p:cNvGraphicFramePr>
            <a:graphicFrameLocks noGrp="1"/>
          </p:cNvGraphicFramePr>
          <p:nvPr/>
        </p:nvGraphicFramePr>
        <p:xfrm>
          <a:off x="1071563" y="1214438"/>
          <a:ext cx="7858125" cy="4773612"/>
        </p:xfrm>
        <a:graphic>
          <a:graphicData uri="http://schemas.openxmlformats.org/drawingml/2006/table">
            <a:tbl>
              <a:tblPr/>
              <a:tblGrid>
                <a:gridCol w="2563812"/>
                <a:gridCol w="2100263"/>
                <a:gridCol w="315912"/>
                <a:gridCol w="2878138"/>
              </a:tblGrid>
              <a:tr h="379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Löschgruppe 1:8 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offene Wasserentnahme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Hydrant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Heckenbrand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1.1.  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1.4.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Holzstapelbrand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Flüssigkeitsbrand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1.3.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Tanklöschgruppe 1:6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Hydrant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Offene Wasserentnahme*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Heckenbrand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2.4.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Zimmerbrand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2.2.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Flüssigkeitsbrand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2.3.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2.6.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0125" y="6215063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de-AT" sz="2000">
                <a:latin typeface="Arial" charset="0"/>
                <a:cs typeface="Times New Roman" pitchFamily="18" charset="0"/>
              </a:rPr>
              <a:t>*Versorgung mit Stromerzeuger und Tauchpumpe</a:t>
            </a:r>
            <a:endParaRPr lang="de-AT" sz="2000">
              <a:latin typeface="Arial" charset="0"/>
            </a:endParaRPr>
          </a:p>
        </p:txBody>
      </p:sp>
      <p:sp>
        <p:nvSpPr>
          <p:cNvPr id="25654" name="Rechteck 6"/>
          <p:cNvSpPr>
            <a:spLocks noChangeArrowheads="1"/>
          </p:cNvSpPr>
          <p:nvPr/>
        </p:nvSpPr>
        <p:spPr bwMode="auto">
          <a:xfrm>
            <a:off x="928688" y="39528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Festlegung</a:t>
            </a:r>
            <a:r>
              <a:rPr lang="de-AT" altLang="de-DE" b="1">
                <a:latin typeface="Arial" charset="0"/>
              </a:rPr>
              <a:t> </a:t>
            </a: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der  Stärke der Gruppe </a:t>
            </a:r>
            <a:r>
              <a:rPr lang="de-AT" altLang="de-DE" b="1">
                <a:latin typeface="Arial" charset="0"/>
              </a:rPr>
              <a:t>1:8 oder 1:6</a:t>
            </a:r>
            <a:endParaRPr lang="de-DE" altLang="de-DE" b="1"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71938" y="1000125"/>
            <a:ext cx="4357687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928688" y="857250"/>
            <a:ext cx="8001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Gruppe 1:8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071563" y="2095500"/>
          <a:ext cx="7858125" cy="2190750"/>
        </p:xfrm>
        <a:graphic>
          <a:graphicData uri="http://schemas.openxmlformats.org/drawingml/2006/table">
            <a:tbl>
              <a:tblPr/>
              <a:tblGrid>
                <a:gridCol w="2563306"/>
                <a:gridCol w="2416831"/>
                <a:gridCol w="2878043"/>
              </a:tblGrid>
              <a:tr h="379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A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Arial"/>
                          <a:ea typeface="Times New Roman"/>
                          <a:cs typeface="Times New Roman"/>
                        </a:rPr>
                        <a:t>Löschgruppe 1:8 </a:t>
                      </a:r>
                      <a:endParaRPr lang="de-DE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48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A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offene Wasserentnahme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Hydrant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Heckenbrand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1.1.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1.4.</a:t>
                      </a:r>
                      <a:endParaRPr lang="de-DE" sz="2000" b="1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Holzstapelbrand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1.2.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1.5.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Flüssigkeitsbrand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1.3.</a:t>
                      </a:r>
                      <a:endParaRPr lang="de-DE" sz="2000" b="1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1.6.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51" name="Rechteck 8"/>
          <p:cNvSpPr>
            <a:spLocks noChangeArrowheads="1"/>
          </p:cNvSpPr>
          <p:nvPr/>
        </p:nvSpPr>
        <p:spPr bwMode="auto">
          <a:xfrm>
            <a:off x="928688" y="39528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Auswahl der Wasserentnahmestelle</a:t>
            </a:r>
            <a:endParaRPr lang="de-DE" altLang="de-DE" b="1"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143250" y="2428875"/>
            <a:ext cx="328612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928688" y="857250"/>
            <a:ext cx="8001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Gruppe 1:8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Offene Wasserentnahmestelle (=Anhang 1A der RL)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071563" y="2095500"/>
          <a:ext cx="7786687" cy="2190750"/>
        </p:xfrm>
        <a:graphic>
          <a:graphicData uri="http://schemas.openxmlformats.org/drawingml/2006/table">
            <a:tbl>
              <a:tblPr/>
              <a:tblGrid>
                <a:gridCol w="2428892"/>
                <a:gridCol w="5357850"/>
              </a:tblGrid>
              <a:tr h="379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A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Arial"/>
                          <a:ea typeface="Times New Roman"/>
                          <a:cs typeface="Times New Roman"/>
                        </a:rPr>
                        <a:t>Löschgruppe 1:8 </a:t>
                      </a:r>
                      <a:endParaRPr lang="de-DE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A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offene Wasserentnahme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Heckenbrand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Variante 1.1. aus Anhang 1A der Richtlinie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Holzstapelbrand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Variante 1.2. aus Anhang 1A der Richtlinie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Flüssigkeitsbrand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Variante 1.3. aus Anhang 1A der Richtlinie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70" name="Rechteck 8"/>
          <p:cNvSpPr>
            <a:spLocks noChangeArrowheads="1"/>
          </p:cNvSpPr>
          <p:nvPr/>
        </p:nvSpPr>
        <p:spPr bwMode="auto">
          <a:xfrm>
            <a:off x="928688" y="39528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Daraus ergebene 3 Varianten</a:t>
            </a:r>
            <a:endParaRPr lang="de-DE" altLang="de-DE" b="1">
              <a:latin typeface="Arial" charset="0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000125" y="48133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i="1">
                <a:latin typeface="Arial" charset="0"/>
              </a:rPr>
              <a:t>Die genaue Ablaufbeschreibung der Varianten sind  den Anhängen zur Richtlinie Leistungsprüfung Branddienst zu entnehmen.</a:t>
            </a:r>
          </a:p>
        </p:txBody>
      </p:sp>
      <p:sp>
        <p:nvSpPr>
          <p:cNvPr id="6" name="Ellipse 5"/>
          <p:cNvSpPr/>
          <p:nvPr/>
        </p:nvSpPr>
        <p:spPr>
          <a:xfrm>
            <a:off x="3143250" y="2714625"/>
            <a:ext cx="6000750" cy="185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300288"/>
            <a:ext cx="4857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928688" y="857250"/>
            <a:ext cx="82153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Gruppe 1:8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Offene Wasserentnahmestelle (=Anhang 1A der RL)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Varianten 1.1 bzw. 1.2 bzw. 1.3 im Anhang 1A der </a:t>
            </a:r>
            <a:br>
              <a:rPr lang="de-AT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de-AT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 Richtlinie</a:t>
            </a:r>
          </a:p>
        </p:txBody>
      </p:sp>
      <p:sp>
        <p:nvSpPr>
          <p:cNvPr id="28675" name="Rechteck 8"/>
          <p:cNvSpPr>
            <a:spLocks noChangeArrowheads="1"/>
          </p:cNvSpPr>
          <p:nvPr/>
        </p:nvSpPr>
        <p:spPr bwMode="auto">
          <a:xfrm>
            <a:off x="928688" y="395288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Daraus ergebene 3 Varianten </a:t>
            </a:r>
            <a:endParaRPr lang="de-DE" altLang="de-DE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rafi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t="8121" r="37909" b="58099"/>
          <a:stretch>
            <a:fillRect/>
          </a:stretch>
        </p:blipFill>
        <p:spPr bwMode="auto">
          <a:xfrm>
            <a:off x="1835150" y="2708275"/>
            <a:ext cx="6000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928688" y="1357313"/>
            <a:ext cx="8001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</a:t>
            </a:r>
          </a:p>
          <a:p>
            <a:pPr eaLnBrk="0" hangingPunct="0">
              <a:defRPr/>
            </a:pPr>
            <a:endParaRPr lang="de-AT" altLang="de-DE" sz="800" b="1" dirty="0">
              <a:latin typeface="Arial" charset="0"/>
            </a:endParaRPr>
          </a:p>
          <a:p>
            <a:pPr eaLnBrk="0" hangingPunct="0">
              <a:defRPr/>
            </a:pPr>
            <a:r>
              <a:rPr lang="de-AT" altLang="de-DE" b="1" dirty="0">
                <a:solidFill>
                  <a:srgbClr val="C00000"/>
                </a:solidFill>
                <a:latin typeface="Arial" charset="0"/>
              </a:rPr>
              <a:t>Antreten zur Leistungsprüfung</a:t>
            </a:r>
          </a:p>
          <a:p>
            <a:pPr eaLnBrk="0" hangingPunct="0">
              <a:defRPr/>
            </a:pPr>
            <a:r>
              <a:rPr lang="de-AT" altLang="de-DE" b="1" dirty="0">
                <a:solidFill>
                  <a:srgbClr val="C00000"/>
                </a:solidFill>
                <a:latin typeface="Arial" charset="0"/>
              </a:rPr>
              <a:t>Ziehen des Alarmfax </a:t>
            </a:r>
            <a:r>
              <a:rPr lang="de-AT" altLang="de-DE" sz="2000" b="1" dirty="0">
                <a:solidFill>
                  <a:srgbClr val="C00000"/>
                </a:solidFill>
                <a:latin typeface="Arial" charset="0"/>
              </a:rPr>
              <a:t>(verdeckt)</a:t>
            </a:r>
            <a:endParaRPr lang="de-DE" altLang="de-DE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20750" y="476672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Ablauf einer Abnahme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hteck 2"/>
          <p:cNvSpPr>
            <a:spLocks noChangeArrowheads="1"/>
          </p:cNvSpPr>
          <p:nvPr/>
        </p:nvSpPr>
        <p:spPr bwMode="auto">
          <a:xfrm>
            <a:off x="928688" y="285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Ablauf einer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0722" name="Picture 2" descr="D:\FF BFK\BDLP\Bilder Abnahme 10.03.2017\Brand_La_20170310\DSC_8626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928688" y="714375"/>
            <a:ext cx="80010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</a:t>
            </a:r>
          </a:p>
          <a:p>
            <a:pPr eaLnBrk="0" hangingPunct="0">
              <a:defRPr/>
            </a:pPr>
            <a:endParaRPr lang="de-AT" altLang="de-DE" sz="800" b="1" dirty="0">
              <a:latin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b="1" dirty="0">
                <a:latin typeface="Arial" charset="0"/>
              </a:rPr>
              <a:t> Antreten zur Leistungsprüfung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b="1" dirty="0">
                <a:solidFill>
                  <a:srgbClr val="C00000"/>
                </a:solidFill>
                <a:latin typeface="Arial" charset="0"/>
              </a:rPr>
              <a:t> Überprüfung  </a:t>
            </a:r>
            <a:r>
              <a:rPr lang="de-AT" altLang="de-DE" b="1" dirty="0" err="1">
                <a:solidFill>
                  <a:srgbClr val="C00000"/>
                </a:solidFill>
                <a:latin typeface="Arial" charset="0"/>
              </a:rPr>
              <a:t>persöhnl</a:t>
            </a:r>
            <a:r>
              <a:rPr lang="de-AT" altLang="de-DE" b="1" dirty="0">
                <a:solidFill>
                  <a:srgbClr val="C00000"/>
                </a:solidFill>
                <a:latin typeface="Arial" charset="0"/>
              </a:rPr>
              <a:t>. Daten, Ausrüstung, …</a:t>
            </a:r>
            <a:endParaRPr lang="de-DE" altLang="de-DE" b="1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defRPr/>
            </a:pPr>
            <a:endParaRPr lang="de-DE" altLang="de-DE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928688" y="714375"/>
            <a:ext cx="80010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</a:t>
            </a:r>
          </a:p>
          <a:p>
            <a:pPr eaLnBrk="0" hangingPunct="0">
              <a:defRPr/>
            </a:pPr>
            <a:endParaRPr lang="de-AT" altLang="de-DE" sz="800" b="1" dirty="0">
              <a:latin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b="1" dirty="0">
                <a:latin typeface="Arial" charset="0"/>
              </a:rPr>
              <a:t> Antreten zur Leistungsprüfung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b="1" dirty="0">
                <a:latin typeface="Arial" charset="0"/>
              </a:rPr>
              <a:t> Überprüfung  pers. Daten, Ausrüstung, …</a:t>
            </a:r>
            <a:endParaRPr lang="de-DE" altLang="de-DE" b="1" dirty="0">
              <a:latin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</a:rPr>
              <a:t> Gerätekunde</a:t>
            </a:r>
          </a:p>
        </p:txBody>
      </p:sp>
      <p:sp>
        <p:nvSpPr>
          <p:cNvPr id="31746" name="Rechteck 5"/>
          <p:cNvSpPr>
            <a:spLocks noChangeArrowheads="1"/>
          </p:cNvSpPr>
          <p:nvPr/>
        </p:nvSpPr>
        <p:spPr bwMode="auto">
          <a:xfrm>
            <a:off x="928688" y="285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Ablauf einer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1747" name="Picture 2" descr="D:\FF BFK\BDLP\Bilder Abnahme 10.03.2017\bfkuu_leistungsprfung-branddienst-in-der-o-lfs--1003-2017_72157681169889206\branddienst_bfkuu_denkmayr_0048_3252309361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28875"/>
            <a:ext cx="564356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3"/>
            <a:ext cx="80613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 rot="20368217">
            <a:off x="2147190" y="4333880"/>
            <a:ext cx="6263254" cy="923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+mn-cs"/>
              </a:rPr>
              <a:t>Gültig ab 01.01.2018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928688" y="714375"/>
            <a:ext cx="8001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</a:t>
            </a:r>
          </a:p>
          <a:p>
            <a:pPr eaLnBrk="0" hangingPunct="0">
              <a:defRPr/>
            </a:pPr>
            <a:endParaRPr lang="de-AT" altLang="de-DE" sz="800" b="1" dirty="0">
              <a:latin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b="1" dirty="0">
                <a:latin typeface="Arial" charset="0"/>
              </a:rPr>
              <a:t>Antreten zur Leistungsprüfung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b="1" dirty="0">
                <a:latin typeface="Arial" charset="0"/>
              </a:rPr>
              <a:t>Überprüfung  pers. Daten, Ausrüstung, …</a:t>
            </a:r>
            <a:endParaRPr lang="de-DE" altLang="de-DE" b="1" dirty="0">
              <a:latin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latin typeface="Arial" charset="0"/>
              </a:rPr>
              <a:t>Gerätekunde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</a:rPr>
              <a:t>Übergabe des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</a:rPr>
              <a:t>Alarmfax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</a:rPr>
              <a:t> (=Variante) an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</a:rPr>
              <a:t>Grkdt</a:t>
            </a:r>
            <a:endParaRPr lang="de-DE" altLang="de-DE" b="1" dirty="0">
              <a:solidFill>
                <a:srgbClr val="C00000"/>
              </a:solidFill>
              <a:latin typeface="Arial" charset="0"/>
            </a:endParaRP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</a:rPr>
              <a:t>Heckenbrand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</a:rPr>
              <a:t>Holzstapelbrand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</a:rPr>
              <a:t>Flüssigkeitsbrand</a:t>
            </a:r>
          </a:p>
        </p:txBody>
      </p:sp>
      <p:sp>
        <p:nvSpPr>
          <p:cNvPr id="32770" name="Rechteck 5"/>
          <p:cNvSpPr>
            <a:spLocks noChangeArrowheads="1"/>
          </p:cNvSpPr>
          <p:nvPr/>
        </p:nvSpPr>
        <p:spPr bwMode="auto">
          <a:xfrm>
            <a:off x="928688" y="285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Ablauf einer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2771" name="Picture 2" descr="D:\FF BFK\BDLP\Bilder Abnahme 10.03.2017\bfkuu_leistungsprfung-branddienst-in-der-o-lfs--1003-2017_72157681169889206\branddienst_bfkuu_denkmayr_0051_3252309312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76700"/>
            <a:ext cx="18573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493236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928688" y="714375"/>
            <a:ext cx="80010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</a:t>
            </a:r>
          </a:p>
          <a:p>
            <a:pPr eaLnBrk="0" hangingPunct="0">
              <a:defRPr/>
            </a:pPr>
            <a:endParaRPr lang="de-AT" altLang="de-DE" sz="800" b="1" dirty="0">
              <a:latin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b="1" dirty="0">
                <a:latin typeface="Arial" charset="0"/>
              </a:rPr>
              <a:t>Antreten zur Leistungsprüfung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AT" altLang="de-DE" b="1" dirty="0">
                <a:latin typeface="Arial" charset="0"/>
              </a:rPr>
              <a:t>Überprüfung  pers. Daten, Ausrüstung, …</a:t>
            </a:r>
            <a:endParaRPr lang="de-DE" altLang="de-DE" b="1" dirty="0">
              <a:latin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latin typeface="Arial" charset="0"/>
              </a:rPr>
              <a:t>Gerätekunde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latin typeface="Arial" charset="0"/>
              </a:rPr>
              <a:t>Übergabe des </a:t>
            </a:r>
            <a:r>
              <a:rPr lang="de-DE" altLang="de-DE" b="1" dirty="0" err="1">
                <a:latin typeface="Arial" charset="0"/>
              </a:rPr>
              <a:t>Alarmfax</a:t>
            </a:r>
            <a:r>
              <a:rPr lang="de-DE" altLang="de-DE" b="1" dirty="0">
                <a:latin typeface="Arial" charset="0"/>
              </a:rPr>
              <a:t> (=Variante) an </a:t>
            </a:r>
            <a:r>
              <a:rPr lang="de-DE" altLang="de-DE" b="1" dirty="0" err="1">
                <a:latin typeface="Arial" charset="0"/>
              </a:rPr>
              <a:t>Grkdt</a:t>
            </a:r>
            <a:endParaRPr lang="de-DE" altLang="de-DE" b="1" dirty="0">
              <a:latin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</a:rPr>
              <a:t>Lagebilder zu Szenario „Heckenbrand“ </a:t>
            </a:r>
            <a:r>
              <a:rPr lang="de-DE" altLang="de-DE" sz="1200" b="1" dirty="0">
                <a:solidFill>
                  <a:srgbClr val="C00000"/>
                </a:solidFill>
                <a:latin typeface="Arial" charset="0"/>
              </a:rPr>
              <a:t>(auf Schaummittelkanister)</a:t>
            </a:r>
          </a:p>
        </p:txBody>
      </p:sp>
      <p:sp>
        <p:nvSpPr>
          <p:cNvPr id="33794" name="Rechteck 5"/>
          <p:cNvSpPr>
            <a:spLocks noChangeArrowheads="1"/>
          </p:cNvSpPr>
          <p:nvPr/>
        </p:nvSpPr>
        <p:spPr bwMode="auto">
          <a:xfrm>
            <a:off x="928688" y="285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Ablauf einer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39846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3929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hteck 7"/>
          <p:cNvSpPr>
            <a:spLocks noChangeArrowheads="1"/>
          </p:cNvSpPr>
          <p:nvPr/>
        </p:nvSpPr>
        <p:spPr bwMode="auto">
          <a:xfrm>
            <a:off x="1143000" y="611028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Gefährdetes Objekt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3798" name="Rechteck 8"/>
          <p:cNvSpPr>
            <a:spLocks noChangeArrowheads="1"/>
          </p:cNvSpPr>
          <p:nvPr/>
        </p:nvSpPr>
        <p:spPr bwMode="auto">
          <a:xfrm>
            <a:off x="4286250" y="6110288"/>
            <a:ext cx="300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Brandobjekt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hteck 2"/>
          <p:cNvSpPr>
            <a:spLocks noChangeArrowheads="1"/>
          </p:cNvSpPr>
          <p:nvPr/>
        </p:nvSpPr>
        <p:spPr bwMode="auto">
          <a:xfrm>
            <a:off x="928688" y="46672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Darstellung der Lage am Ende des Abnahmeplatzes</a:t>
            </a:r>
            <a:endParaRPr lang="de-DE" altLang="de-DE" b="1">
              <a:latin typeface="Arial" charset="0"/>
            </a:endParaRPr>
          </a:p>
        </p:txBody>
      </p:sp>
      <p:pic>
        <p:nvPicPr>
          <p:cNvPr id="34818" name="Grafik 3" descr="C:\Users\marika\AppData\Local\Microsoft\Windows\INetCache\Content.Word\20170303_151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7152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928813"/>
            <a:ext cx="8223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Führung der Löschgruppe </a:t>
            </a: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Erkundung der Lage </a:t>
            </a:r>
            <a:r>
              <a:rPr lang="de-AT" altLang="de-DE" sz="2000">
                <a:latin typeface="Arial" charset="0"/>
              </a:rPr>
              <a:t>(Aufgabenstellung + Befragung)</a:t>
            </a: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Erkundung der Brandlage </a:t>
            </a:r>
            <a:r>
              <a:rPr lang="de-AT" altLang="de-DE" sz="2000">
                <a:latin typeface="Arial" charset="0"/>
              </a:rPr>
              <a:t>(bei Schaummittelkanistern)</a:t>
            </a: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Erteilung der Befehle und Kommandos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0" y="1357313"/>
            <a:ext cx="822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3600" b="1">
                <a:solidFill>
                  <a:srgbClr val="C00000"/>
                </a:solidFill>
                <a:latin typeface="Arial" charset="0"/>
              </a:rPr>
              <a:t>Gruppenkommandant</a:t>
            </a:r>
            <a:endParaRPr lang="de-AT" altLang="de-DE" sz="36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5843" name="Rechteck 6"/>
          <p:cNvSpPr>
            <a:spLocks noChangeArrowheads="1"/>
          </p:cNvSpPr>
          <p:nvPr/>
        </p:nvSpPr>
        <p:spPr bwMode="auto">
          <a:xfrm>
            <a:off x="928688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Aufgaben der Gruppenmitglieder bei der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28688" y="642938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Wasserentnahmestelle, 	     Heckenbrand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285875"/>
            <a:ext cx="13811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FF BFK\BDLP\Bilder Abnahme 10.03.2017\bfkuu_leistungsprfung-branddienst-in-der-o-lfs--1003-2017_72157681169889206\branddienst_bfkuu_denkmayr_0056_3298349056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3375"/>
            <a:ext cx="35575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FF BFK\BDLP\Bilder Abnahme 10.03.2017\bfkuu_leistungsprfung-branddienst-in-der-o-lfs--1003-2017_72157681169889206\branddienst_bfkuu_denkmayr_0024_33366124055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143375"/>
            <a:ext cx="2714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285875"/>
            <a:ext cx="12858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928813"/>
            <a:ext cx="82232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Nachrichten- und Befehlsübermittlung</a:t>
            </a:r>
            <a:br>
              <a:rPr lang="de-AT" altLang="de-DE" b="1">
                <a:latin typeface="Arial" charset="0"/>
              </a:rPr>
            </a:br>
            <a:r>
              <a:rPr lang="de-AT" altLang="de-DE" sz="2000">
                <a:latin typeface="Arial" charset="0"/>
              </a:rPr>
              <a:t>(Lagemeldung an Florian/Feuerwehr)</a:t>
            </a: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Bedienung des Handfunkgerätes</a:t>
            </a: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Arbeitet auf Weisung des Gruppenkommandanten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0" y="1357313"/>
            <a:ext cx="822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3600" b="1">
                <a:solidFill>
                  <a:srgbClr val="C00000"/>
                </a:solidFill>
                <a:latin typeface="Arial" charset="0"/>
              </a:rPr>
              <a:t>Melder</a:t>
            </a:r>
            <a:endParaRPr lang="de-AT" altLang="de-DE" sz="36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6868" name="Rechteck 6"/>
          <p:cNvSpPr>
            <a:spLocks noChangeArrowheads="1"/>
          </p:cNvSpPr>
          <p:nvPr/>
        </p:nvSpPr>
        <p:spPr bwMode="auto">
          <a:xfrm>
            <a:off x="928688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Aufgaben der Gruppenmitglieder bei der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28688" y="642938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Wasserentnahmestelle, 	     Heckenbrand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4067175"/>
            <a:ext cx="549433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714750"/>
            <a:ext cx="2503488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285875"/>
            <a:ext cx="14287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928813"/>
            <a:ext cx="8223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Startet FZG, schaltet Blaulicht, Warnblink-</a:t>
            </a:r>
            <a:br>
              <a:rPr lang="de-AT" altLang="de-DE" b="1">
                <a:latin typeface="Arial" charset="0"/>
              </a:rPr>
            </a:br>
            <a:r>
              <a:rPr lang="de-AT" altLang="de-DE" b="1">
                <a:latin typeface="Arial" charset="0"/>
              </a:rPr>
              <a:t>anlage, Licht, wenn vorhanden Verkehrsleit-</a:t>
            </a:r>
            <a:br>
              <a:rPr lang="de-AT" altLang="de-DE" b="1">
                <a:latin typeface="Arial" charset="0"/>
              </a:rPr>
            </a:br>
            <a:r>
              <a:rPr lang="de-AT" altLang="de-DE" b="1">
                <a:latin typeface="Arial" charset="0"/>
              </a:rPr>
              <a:t>einrichtung und Nahumfeldbeleuchtung ein</a:t>
            </a:r>
            <a:br>
              <a:rPr lang="de-AT" altLang="de-DE" b="1">
                <a:latin typeface="Arial" charset="0"/>
              </a:rPr>
            </a:br>
            <a:endParaRPr lang="de-DE" altLang="de-DE" sz="1000" b="1">
              <a:latin typeface="Arial" charset="0"/>
            </a:endParaRPr>
          </a:p>
          <a:p>
            <a:pPr marL="179388" indent="-179388"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Bestimmt Standort der TS, gibt Anzahl der benötigten</a:t>
            </a:r>
            <a:br>
              <a:rPr lang="de-AT" altLang="de-DE" b="1">
                <a:latin typeface="Arial" charset="0"/>
              </a:rPr>
            </a:br>
            <a:r>
              <a:rPr lang="de-AT" altLang="de-DE" b="1">
                <a:latin typeface="Arial" charset="0"/>
              </a:rPr>
              <a:t>Saugschläuche bekannt </a:t>
            </a:r>
          </a:p>
          <a:p>
            <a:pPr marL="179388" indent="-179388" eaLnBrk="0" hangingPunct="0">
              <a:buFont typeface="Arial" charset="0"/>
              <a:buChar char="•"/>
            </a:pPr>
            <a:endParaRPr lang="de-DE" altLang="de-DE" sz="1000" b="1">
              <a:latin typeface="Arial" charset="0"/>
            </a:endParaRPr>
          </a:p>
          <a:p>
            <a:pPr marL="179388" indent="-179388"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bedient das KFZ und die TS</a:t>
            </a:r>
          </a:p>
          <a:p>
            <a:pPr marL="179388" indent="-179388" eaLnBrk="0" hangingPunct="0">
              <a:buFont typeface="Arial" charset="0"/>
              <a:buChar char="•"/>
            </a:pPr>
            <a:endParaRPr lang="de-AT" altLang="de-DE" sz="1000" b="1">
              <a:latin typeface="Arial" charset="0"/>
            </a:endParaRPr>
          </a:p>
          <a:p>
            <a:pPr marL="179388" indent="-179388" eaLnBrk="0" hangingPunct="0">
              <a:buFont typeface="Arial" charset="0"/>
              <a:buChar char="•"/>
            </a:pPr>
            <a:r>
              <a:rPr lang="de-DE" altLang="de-DE" b="1">
                <a:latin typeface="Arial" charset="0"/>
              </a:rPr>
              <a:t>Wissensstandsüberprüfung</a:t>
            </a:r>
            <a:br>
              <a:rPr lang="de-DE" altLang="de-DE" b="1">
                <a:latin typeface="Arial" charset="0"/>
              </a:rPr>
            </a:br>
            <a:r>
              <a:rPr lang="de-DE" altLang="de-DE" b="1">
                <a:latin typeface="Arial" charset="0"/>
              </a:rPr>
              <a:t>- Maschinistenausbildung </a:t>
            </a:r>
          </a:p>
          <a:p>
            <a:pPr marL="179388" indent="-179388" eaLnBrk="0" hangingPunct="0"/>
            <a:r>
              <a:rPr lang="de-DE" altLang="de-DE" sz="2000">
                <a:latin typeface="Arial" charset="0"/>
              </a:rPr>
              <a:t>  (Dichtheitsprüfung - Trockensaugprobe)</a:t>
            </a:r>
            <a:endParaRPr lang="de-AT" altLang="de-DE" sz="200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0" y="1357313"/>
            <a:ext cx="822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3600" b="1">
                <a:solidFill>
                  <a:srgbClr val="C00000"/>
                </a:solidFill>
                <a:latin typeface="Arial" charset="0"/>
              </a:rPr>
              <a:t>Maschinist</a:t>
            </a:r>
            <a:endParaRPr lang="de-AT" altLang="de-DE" sz="36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7892" name="Rechteck 6"/>
          <p:cNvSpPr>
            <a:spLocks noChangeArrowheads="1"/>
          </p:cNvSpPr>
          <p:nvPr/>
        </p:nvSpPr>
        <p:spPr bwMode="auto">
          <a:xfrm>
            <a:off x="928688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Aufgaben der Gruppenmitglieder bei der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28688" y="642938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Wasserentnahmestelle, 	     Heckenbrand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3643313"/>
            <a:ext cx="33543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F BFK\BDLP\A-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285875"/>
            <a:ext cx="1422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928813"/>
            <a:ext cx="8223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 stellt Zubringleitung (1. + 2. B-Länge) her</a:t>
            </a:r>
            <a:endParaRPr lang="de-DE" altLang="de-DE" b="1">
              <a:latin typeface="Arial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 setzt Verteiler</a:t>
            </a:r>
            <a:endParaRPr lang="de-DE" altLang="de-DE" b="1">
              <a:latin typeface="Arial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 nimmt das 1. Rohr vor (3-C-Längen) lt. Angriffsbefehl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0" y="1357313"/>
            <a:ext cx="822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3600" b="1">
                <a:solidFill>
                  <a:srgbClr val="C00000"/>
                </a:solidFill>
                <a:latin typeface="Arial" charset="0"/>
              </a:rPr>
              <a:t>Angriffstrupp</a:t>
            </a:r>
            <a:endParaRPr lang="de-AT" altLang="de-DE" sz="36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8916" name="Rechteck 6"/>
          <p:cNvSpPr>
            <a:spLocks noChangeArrowheads="1"/>
          </p:cNvSpPr>
          <p:nvPr/>
        </p:nvSpPr>
        <p:spPr bwMode="auto">
          <a:xfrm>
            <a:off x="928688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Aufgaben der Gruppenmitglieder bei der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28688" y="642938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Wasserentnahmestelle, 	     Heckenbrand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714750"/>
            <a:ext cx="3071813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16338"/>
            <a:ext cx="3781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FF BFK\BDLP\W-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285875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928813"/>
            <a:ext cx="82232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Bringt gemeinsam mit S-TR TS in Stellung</a:t>
            </a:r>
          </a:p>
          <a:p>
            <a:pPr marL="179388" indent="-179388" eaLnBrk="0" hangingPunct="0">
              <a:buFont typeface="Arial" charset="0"/>
              <a:buChar char="•"/>
            </a:pPr>
            <a:endParaRPr lang="de-AT" altLang="de-DE" sz="800" b="1">
              <a:latin typeface="Arial" charset="0"/>
            </a:endParaRPr>
          </a:p>
          <a:p>
            <a:pPr marL="179388" indent="-179388"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stellt die Wasserversorgung gemeinsam</a:t>
            </a:r>
            <a:br>
              <a:rPr lang="de-AT" altLang="de-DE" b="1">
                <a:latin typeface="Arial" charset="0"/>
              </a:rPr>
            </a:br>
            <a:r>
              <a:rPr lang="de-AT" altLang="de-DE" b="1">
                <a:latin typeface="Arial" charset="0"/>
              </a:rPr>
              <a:t>mit Schlauchtrupp her</a:t>
            </a:r>
            <a:endParaRPr lang="de-DE" altLang="de-DE" b="1">
              <a:latin typeface="Arial" charset="0"/>
            </a:endParaRP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nimmt das 2. Rohr vor (3-C-Längen) lt. Angriffsbefehl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0" y="1357313"/>
            <a:ext cx="822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3600" b="1">
                <a:solidFill>
                  <a:srgbClr val="C00000"/>
                </a:solidFill>
                <a:latin typeface="Arial" charset="0"/>
              </a:rPr>
              <a:t>Wassertrupp</a:t>
            </a:r>
            <a:endParaRPr lang="de-AT" altLang="de-DE" sz="36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9940" name="Rechteck 6"/>
          <p:cNvSpPr>
            <a:spLocks noChangeArrowheads="1"/>
          </p:cNvSpPr>
          <p:nvPr/>
        </p:nvSpPr>
        <p:spPr bwMode="auto">
          <a:xfrm>
            <a:off x="928688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Aufgaben der Gruppenmitglieder bei der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28688" y="642938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Wasserentnahmestelle, 	     Heckenbrand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800475"/>
            <a:ext cx="366553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00475"/>
            <a:ext cx="36337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FF BFK\BDLP\S-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214438"/>
            <a:ext cx="15033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928813"/>
            <a:ext cx="8937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sichert die Einsatzstelle ab</a:t>
            </a: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Bringt gemeinsam mit W-TR TS in Stellung</a:t>
            </a:r>
          </a:p>
          <a:p>
            <a:pPr marL="179388" indent="-179388"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stellt die Wasserversorgung gemeinsam mit W-TR her </a:t>
            </a:r>
            <a:endParaRPr lang="de-DE" altLang="de-DE" b="1">
              <a:latin typeface="Arial" charset="0"/>
            </a:endParaRP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stellt Zubringleitung beginnend mit 3. B-Länge fertig</a:t>
            </a:r>
            <a:endParaRPr lang="de-DE" altLang="de-DE" b="1">
              <a:latin typeface="Arial" charset="0"/>
            </a:endParaRP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besetzt und bedient den Verteiler</a:t>
            </a:r>
            <a:endParaRPr lang="de-DE" altLang="de-DE" b="1">
              <a:latin typeface="Arial" charset="0"/>
            </a:endParaRPr>
          </a:p>
          <a:p>
            <a:pPr marL="179388" indent="-179388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stellt die Schlauchaufsicht sicher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0" y="1357313"/>
            <a:ext cx="822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3600" b="1">
                <a:solidFill>
                  <a:srgbClr val="C00000"/>
                </a:solidFill>
                <a:latin typeface="Arial" charset="0"/>
              </a:rPr>
              <a:t>Schlauchtrupp</a:t>
            </a:r>
            <a:endParaRPr lang="de-AT" altLang="de-DE" sz="36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0964" name="Rechteck 6"/>
          <p:cNvSpPr>
            <a:spLocks noChangeArrowheads="1"/>
          </p:cNvSpPr>
          <p:nvPr/>
        </p:nvSpPr>
        <p:spPr bwMode="auto">
          <a:xfrm>
            <a:off x="928688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Aufgaben der Gruppenmitglieder bei der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28688" y="642938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Wasserentnahmestelle, 	     Heckenbrand</a:t>
            </a:r>
          </a:p>
        </p:txBody>
      </p:sp>
      <p:pic>
        <p:nvPicPr>
          <p:cNvPr id="12290" name="Picture 2" descr="D:\FF BFK\BDLP\Bilder Abnahme 10.03.2017\bfkuu_leistungsprfung-branddienst-in-der-o-lfs--1003-2017_72157681169889206\branddienst_bfkuu_denkmayr_0055_3298349074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000500"/>
            <a:ext cx="29305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868863"/>
            <a:ext cx="18875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3"/>
          <a:stretch>
            <a:fillRect/>
          </a:stretch>
        </p:blipFill>
        <p:spPr bwMode="auto">
          <a:xfrm>
            <a:off x="755650" y="2276475"/>
            <a:ext cx="8154988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357313"/>
            <a:ext cx="822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3600" b="1">
                <a:solidFill>
                  <a:srgbClr val="C00000"/>
                </a:solidFill>
                <a:latin typeface="Arial" charset="0"/>
              </a:rPr>
              <a:t>Endaufstellung bei „Wasser Halt“</a:t>
            </a:r>
            <a:endParaRPr lang="de-AT" altLang="de-DE" sz="36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1987" name="Rechteck 3"/>
          <p:cNvSpPr>
            <a:spLocks noChangeArrowheads="1"/>
          </p:cNvSpPr>
          <p:nvPr/>
        </p:nvSpPr>
        <p:spPr bwMode="auto">
          <a:xfrm>
            <a:off x="928688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Aufgaben der Gruppenmitglieder bei der Abnahme</a:t>
            </a:r>
            <a:endParaRPr lang="de-DE" altLang="de-DE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28688" y="642938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Beispiel: Gruppe 1:8, offene Wasserentnahmestelle, 	     Heckenbrand</a:t>
            </a:r>
          </a:p>
        </p:txBody>
      </p:sp>
      <p:sp>
        <p:nvSpPr>
          <p:cNvPr id="6" name="Rechteck 5"/>
          <p:cNvSpPr/>
          <p:nvPr/>
        </p:nvSpPr>
        <p:spPr>
          <a:xfrm>
            <a:off x="3500438" y="2071688"/>
            <a:ext cx="2500312" cy="107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36650" y="537567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Zielsetzung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71550" y="1844675"/>
            <a:ext cx="76327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de-AT" altLang="de-DE" b="1">
                <a:latin typeface="Arial" charset="0"/>
              </a:rPr>
              <a:t>Vertiefung und Erhaltung der Kenntnisse der Tätigkeiten in der Löschgruppe/Tanklöschgruppe 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de-AT" altLang="de-DE" b="1">
                <a:latin typeface="Arial" charset="0"/>
              </a:rPr>
              <a:t>festgelegten Abläufe und Tätigkeiten stellen eine von mehreren Einsatzmöglichkeiten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de-AT" altLang="de-DE" b="1">
                <a:latin typeface="Arial" charset="0"/>
              </a:rPr>
              <a:t>Qualitätskontrolle des Ausbildungsstandes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de-DE" altLang="de-DE" b="1">
                <a:latin typeface="Arial" charset="0"/>
              </a:rPr>
              <a:t>Keine Bestzeiten, sondern exakte Arbeit mit eigenem Fahrzeug und Gerät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de-AT" altLang="de-DE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20750" y="476672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Bewerterteam</a:t>
            </a:r>
            <a:endParaRPr lang="de-AT" altLang="de-DE" sz="3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412875"/>
            <a:ext cx="822325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Die Bewertergruppe besteht aus einem Hauptbewerter, einem Bewerter 1 einem Bewerter 2, und einem Bewerter 3.</a:t>
            </a:r>
          </a:p>
          <a:p>
            <a:pPr eaLnBrk="0" hangingPunct="0"/>
            <a:r>
              <a:rPr lang="de-AT" altLang="de-DE" sz="800" b="1">
                <a:latin typeface="Arial" charset="0"/>
              </a:rPr>
              <a:t/>
            </a:r>
            <a:br>
              <a:rPr lang="de-AT" altLang="de-DE" sz="800" b="1">
                <a:latin typeface="Arial" charset="0"/>
              </a:rPr>
            </a:br>
            <a:r>
              <a:rPr lang="de-AT" altLang="de-DE" b="1">
                <a:latin typeface="Arial" charset="0"/>
              </a:rPr>
              <a:t>Jeder Bewertergruppe sollen 1 - 2 Reservebewerter zur Verfügung stehen.</a:t>
            </a:r>
          </a:p>
          <a:p>
            <a:pPr eaLnBrk="0" hangingPunct="0"/>
            <a:endParaRPr lang="de-AT" altLang="de-DE" sz="800" b="1">
              <a:latin typeface="Arial" charset="0"/>
            </a:endParaRPr>
          </a:p>
          <a:p>
            <a:pPr eaLnBrk="0" hangingPunct="0"/>
            <a:r>
              <a:rPr lang="de-AT" altLang="de-DE" b="1">
                <a:latin typeface="Arial" charset="0"/>
              </a:rPr>
              <a:t>Die Bewerter müssen Führungsdienstgrade oder höhere Feuerwehrfunktionäre sein. </a:t>
            </a:r>
          </a:p>
          <a:p>
            <a:pPr eaLnBrk="0" hangingPunct="0"/>
            <a:r>
              <a:rPr lang="de-AT" altLang="de-DE" sz="800" b="1">
                <a:latin typeface="Arial" charset="0"/>
              </a:rPr>
              <a:t/>
            </a:r>
            <a:br>
              <a:rPr lang="de-AT" altLang="de-DE" sz="800" b="1">
                <a:latin typeface="Arial" charset="0"/>
              </a:rPr>
            </a:br>
            <a:r>
              <a:rPr lang="de-AT" altLang="de-DE" b="1">
                <a:latin typeface="Arial" charset="0"/>
              </a:rPr>
              <a:t>Bewerter und Hauptbewerter müssen die jeweils höchste Stufe des Branddienst-Leistungsabzeichen besitzen.</a:t>
            </a:r>
          </a:p>
          <a:p>
            <a:pPr eaLnBrk="0" hangingPunct="0"/>
            <a:endParaRPr lang="de-AT" altLang="de-DE" sz="800" b="1">
              <a:latin typeface="Arial" charset="0"/>
            </a:endParaRPr>
          </a:p>
          <a:p>
            <a:pPr eaLnBrk="0" hangingPunct="0"/>
            <a:r>
              <a:rPr lang="de-AT" altLang="de-DE" b="1">
                <a:latin typeface="Arial" charset="0"/>
              </a:rPr>
              <a:t>Zur Ausübung der Bewertertätigkeit müssen alle den Bewerterlehrgang LPR-BD absolviert haben.</a:t>
            </a:r>
            <a:endParaRPr lang="de-DE" altLang="de-DE" b="1">
              <a:latin typeface="Arial" charset="0"/>
            </a:endParaRPr>
          </a:p>
          <a:p>
            <a:pPr eaLnBrk="0" hangingPunct="0"/>
            <a:r>
              <a:rPr lang="de-AT" altLang="de-DE" b="1">
                <a:latin typeface="Arial" charset="0"/>
              </a:rPr>
              <a:t> </a:t>
            </a:r>
            <a:endParaRPr lang="de-DE" altLang="de-DE" b="1">
              <a:latin typeface="Arial" charset="0"/>
            </a:endParaRPr>
          </a:p>
          <a:p>
            <a:pPr eaLnBrk="0" hangingPunct="0"/>
            <a:endParaRPr lang="de-AT" altLang="de-DE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0" y="1412875"/>
            <a:ext cx="8223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 dirty="0">
                <a:latin typeface="Arial" charset="0"/>
              </a:rPr>
              <a:t>Die </a:t>
            </a:r>
            <a:r>
              <a:rPr lang="de-AT" altLang="de-DE" b="1" dirty="0" err="1">
                <a:latin typeface="Arial" charset="0"/>
              </a:rPr>
              <a:t>Hauptbewerter</a:t>
            </a:r>
            <a:r>
              <a:rPr lang="de-AT" altLang="de-DE" b="1" dirty="0">
                <a:latin typeface="Arial" charset="0"/>
              </a:rPr>
              <a:t> werden vom Landes-Feuerwehrkommandanten über Antrag des Bezirks-Feuerwehrkommandanten bestellt bzw. abberufen.</a:t>
            </a:r>
          </a:p>
          <a:p>
            <a:pPr eaLnBrk="0" hangingPunct="0"/>
            <a:r>
              <a:rPr lang="de-AT" altLang="de-DE" sz="800" b="1" dirty="0">
                <a:latin typeface="Arial" charset="0"/>
              </a:rPr>
              <a:t/>
            </a:r>
            <a:br>
              <a:rPr lang="de-AT" altLang="de-DE" sz="800" b="1" dirty="0">
                <a:latin typeface="Arial" charset="0"/>
              </a:rPr>
            </a:br>
            <a:r>
              <a:rPr lang="de-AT" altLang="de-DE" b="1" dirty="0">
                <a:latin typeface="Arial" charset="0"/>
              </a:rPr>
              <a:t>Die </a:t>
            </a:r>
            <a:r>
              <a:rPr lang="de-AT" altLang="de-DE" b="1" dirty="0" err="1">
                <a:latin typeface="Arial" charset="0"/>
              </a:rPr>
              <a:t>Bewerter</a:t>
            </a:r>
            <a:r>
              <a:rPr lang="de-AT" altLang="de-DE" b="1" dirty="0">
                <a:latin typeface="Arial" charset="0"/>
              </a:rPr>
              <a:t> 1, 2 und 3 werden durch den Bezirks-Feuerwehrkommandanten bestellt.</a:t>
            </a:r>
            <a:endParaRPr lang="de-DE" altLang="de-DE" b="1" dirty="0">
              <a:latin typeface="Arial" charset="0"/>
            </a:endParaRPr>
          </a:p>
          <a:p>
            <a:pPr eaLnBrk="0" hangingPunct="0"/>
            <a:endParaRPr lang="de-AT" altLang="de-DE" i="1" dirty="0">
              <a:latin typeface="Arial" charset="0"/>
            </a:endParaRPr>
          </a:p>
        </p:txBody>
      </p:sp>
      <p:pic>
        <p:nvPicPr>
          <p:cNvPr id="4" name="Grafik 1" descr="cid:39E556C8C546DE4CB3D53E45AF421DAD@buero.oebb.at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89313"/>
            <a:ext cx="6481762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23926" y="463972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Bewerterteam</a:t>
            </a:r>
            <a:endParaRPr lang="de-AT" altLang="de-DE" sz="3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30224" y="647887"/>
            <a:ext cx="8358213" cy="240037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AT" altLang="de-DE" sz="3400" b="1">
                <a:solidFill>
                  <a:srgbClr val="C00000"/>
                </a:solidFill>
                <a:latin typeface="Arial" charset="0"/>
              </a:rPr>
              <a:t>Hauptvera</a:t>
            </a:r>
            <a:r>
              <a:rPr lang="de-DE" altLang="de-DE" sz="3400" b="1">
                <a:solidFill>
                  <a:srgbClr val="C00000"/>
                </a:solidFill>
                <a:latin typeface="Arial" charset="0"/>
              </a:rPr>
              <a:t>ntwortlich für die Brandienstleisungsprüfung</a:t>
            </a:r>
          </a:p>
          <a:p>
            <a:pPr algn="ctr" eaLnBrk="0" hangingPunct="0">
              <a:defRPr/>
            </a:pPr>
            <a:r>
              <a:rPr lang="de-DE" altLang="de-DE" sz="3400" b="1">
                <a:solidFill>
                  <a:srgbClr val="C00000"/>
                </a:solidFill>
                <a:latin typeface="Arial" charset="0"/>
              </a:rPr>
              <a:t>im Bezirk Schärding,</a:t>
            </a:r>
          </a:p>
          <a:p>
            <a:pPr algn="ctr" eaLnBrk="0" hangingPunct="0">
              <a:defRPr/>
            </a:pPr>
            <a:r>
              <a:rPr lang="de-DE" altLang="de-DE" sz="3400" b="1">
                <a:latin typeface="Arial" charset="0"/>
              </a:rPr>
              <a:t>Organisation und Hauptbewerter</a:t>
            </a:r>
          </a:p>
          <a:p>
            <a:pPr algn="ctr" eaLnBrk="0" hangingPunct="0">
              <a:defRPr/>
            </a:pPr>
            <a:r>
              <a:rPr lang="de-DE" altLang="de-DE" sz="3200" b="1"/>
              <a:t>HAW Anton ROSSDORFER</a:t>
            </a:r>
            <a:endParaRPr lang="de-AT" altLang="de-DE" sz="3200" b="1"/>
          </a:p>
        </p:txBody>
      </p:sp>
      <p:pic>
        <p:nvPicPr>
          <p:cNvPr id="46082" name="Picture 7" descr="Rossdorfer_Anton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84538"/>
            <a:ext cx="21542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499350" cy="1143000"/>
          </a:xfrm>
        </p:spPr>
        <p:txBody>
          <a:bodyPr/>
          <a:lstStyle/>
          <a:p>
            <a:r>
              <a:rPr lang="de-DE" sz="3200" smtClean="0">
                <a:latin typeface="Arial" charset="0"/>
                <a:cs typeface="Arial" charset="0"/>
              </a:rPr>
              <a:t>Bewerter Abschnitt Engelhartszell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755650" y="1628775"/>
            <a:ext cx="8388350" cy="4525963"/>
          </a:xfrm>
        </p:spPr>
        <p:txBody>
          <a:bodyPr/>
          <a:lstStyle/>
          <a:p>
            <a:r>
              <a:rPr lang="de-DE" sz="3600" b="1" smtClean="0">
                <a:latin typeface="Arial" charset="0"/>
                <a:cs typeface="Arial" charset="0"/>
              </a:rPr>
              <a:t>HBW OAW Ernst HUBER </a:t>
            </a:r>
          </a:p>
          <a:p>
            <a:r>
              <a:rPr lang="de-DE" smtClean="0">
                <a:latin typeface="Arial" charset="0"/>
                <a:cs typeface="Arial" charset="0"/>
              </a:rPr>
              <a:t>BW OAW Florian HUBER</a:t>
            </a:r>
          </a:p>
          <a:p>
            <a:r>
              <a:rPr lang="de-DE" smtClean="0">
                <a:latin typeface="Arial" charset="0"/>
                <a:cs typeface="Arial" charset="0"/>
              </a:rPr>
              <a:t>BW HBM Martin JOBST </a:t>
            </a:r>
          </a:p>
          <a:p>
            <a:r>
              <a:rPr lang="de-DE" smtClean="0">
                <a:latin typeface="Arial" charset="0"/>
                <a:cs typeface="Arial" charset="0"/>
              </a:rPr>
              <a:t>BW OLM Ralf KREUZER</a:t>
            </a:r>
          </a:p>
          <a:p>
            <a:r>
              <a:rPr lang="de-DE" smtClean="0">
                <a:latin typeface="Arial" charset="0"/>
                <a:cs typeface="Arial" charset="0"/>
              </a:rPr>
              <a:t>BW OBI Reinhard STUHLBERGER</a:t>
            </a:r>
          </a:p>
          <a:p>
            <a:endParaRPr lang="de-DE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de-DE" smtClean="0">
              <a:latin typeface="Arial" charset="0"/>
              <a:cs typeface="Arial" charset="0"/>
            </a:endParaRPr>
          </a:p>
        </p:txBody>
      </p:sp>
      <p:pic>
        <p:nvPicPr>
          <p:cNvPr id="51204" name="Picture 4" descr="1_Ausbildung_Hu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18859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Huber Flo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13144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stuhlberger Reinh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13144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Kreuzer 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81525"/>
            <a:ext cx="1341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Martin Job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81525"/>
            <a:ext cx="134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7499350" cy="981075"/>
          </a:xfrm>
        </p:spPr>
        <p:txBody>
          <a:bodyPr/>
          <a:lstStyle/>
          <a:p>
            <a:r>
              <a:rPr lang="de-DE" smtClean="0">
                <a:latin typeface="Arial" charset="0"/>
                <a:cs typeface="Arial" charset="0"/>
              </a:rPr>
              <a:t>Bewerter Abschnitt Raab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611188" y="1196975"/>
            <a:ext cx="8075612" cy="4929188"/>
          </a:xfrm>
        </p:spPr>
        <p:txBody>
          <a:bodyPr/>
          <a:lstStyle/>
          <a:p>
            <a:r>
              <a:rPr lang="de-DE" sz="3600" b="1" dirty="0" err="1" smtClean="0">
                <a:latin typeface="Arial" charset="0"/>
                <a:cs typeface="Arial" charset="0"/>
              </a:rPr>
              <a:t>HBW</a:t>
            </a:r>
            <a:r>
              <a:rPr lang="de-DE" sz="3600" b="1" dirty="0" smtClean="0">
                <a:latin typeface="Arial" charset="0"/>
                <a:cs typeface="Arial" charset="0"/>
              </a:rPr>
              <a:t> OAW Peter GRÜBLER</a:t>
            </a:r>
          </a:p>
          <a:p>
            <a:r>
              <a:rPr lang="de-DE" dirty="0" smtClean="0">
                <a:latin typeface="Arial" charset="0"/>
                <a:cs typeface="Arial" charset="0"/>
              </a:rPr>
              <a:t>BW BI Patrik </a:t>
            </a:r>
            <a:r>
              <a:rPr lang="de-DE" dirty="0" err="1" smtClean="0">
                <a:latin typeface="Arial" charset="0"/>
                <a:cs typeface="Arial" charset="0"/>
              </a:rPr>
              <a:t>KLEINPÖTZL</a:t>
            </a:r>
            <a:endParaRPr lang="de-DE" dirty="0" smtClean="0">
              <a:latin typeface="Arial" charset="0"/>
              <a:cs typeface="Arial" charset="0"/>
            </a:endParaRPr>
          </a:p>
          <a:p>
            <a:r>
              <a:rPr lang="de-DE" dirty="0" smtClean="0">
                <a:latin typeface="Arial" charset="0"/>
                <a:cs typeface="Arial" charset="0"/>
              </a:rPr>
              <a:t>BW OBI Wolfgang </a:t>
            </a:r>
            <a:r>
              <a:rPr lang="de-DE" dirty="0" err="1" smtClean="0">
                <a:latin typeface="Arial" charset="0"/>
                <a:cs typeface="Arial" charset="0"/>
              </a:rPr>
              <a:t>REITBÖCK</a:t>
            </a:r>
            <a:endParaRPr lang="de-DE" dirty="0" smtClean="0">
              <a:latin typeface="Arial" charset="0"/>
              <a:cs typeface="Arial" charset="0"/>
            </a:endParaRPr>
          </a:p>
          <a:p>
            <a:r>
              <a:rPr lang="de-DE" dirty="0" smtClean="0">
                <a:latin typeface="Arial" charset="0"/>
                <a:cs typeface="Arial" charset="0"/>
              </a:rPr>
              <a:t>BW AW Andreas BACHSCHWELLER</a:t>
            </a:r>
          </a:p>
          <a:p>
            <a:r>
              <a:rPr lang="de-DE" dirty="0" smtClean="0">
                <a:latin typeface="Arial" charset="0"/>
                <a:cs typeface="Arial" charset="0"/>
              </a:rPr>
              <a:t>BW OBI Reinhard RINGER</a:t>
            </a:r>
          </a:p>
          <a:p>
            <a:r>
              <a:rPr lang="de-DE" dirty="0" smtClean="0">
                <a:latin typeface="Arial" charset="0"/>
                <a:cs typeface="Arial" charset="0"/>
              </a:rPr>
              <a:t>BW </a:t>
            </a:r>
            <a:r>
              <a:rPr lang="de-DE" dirty="0" err="1" smtClean="0">
                <a:latin typeface="Arial" charset="0"/>
                <a:cs typeface="Arial" charset="0"/>
              </a:rPr>
              <a:t>HBM</a:t>
            </a:r>
            <a:r>
              <a:rPr lang="de-DE" dirty="0" smtClean="0">
                <a:latin typeface="Arial" charset="0"/>
                <a:cs typeface="Arial" charset="0"/>
              </a:rPr>
              <a:t> Markus STRASSL</a:t>
            </a:r>
          </a:p>
          <a:p>
            <a:pPr>
              <a:buFont typeface="Arial" charset="0"/>
              <a:buNone/>
            </a:pPr>
            <a:endParaRPr lang="de-DE" dirty="0" smtClean="0">
              <a:latin typeface="Arial" charset="0"/>
              <a:cs typeface="Arial" charset="0"/>
            </a:endParaRPr>
          </a:p>
          <a:p>
            <a:endParaRPr lang="de-DE" sz="3600" b="1" dirty="0" smtClean="0">
              <a:latin typeface="Arial" charset="0"/>
              <a:cs typeface="Arial" charset="0"/>
            </a:endParaRPr>
          </a:p>
          <a:p>
            <a:endParaRPr lang="de-DE" sz="3600" dirty="0" smtClean="0">
              <a:latin typeface="Arial" charset="0"/>
              <a:cs typeface="Arial" charset="0"/>
            </a:endParaRPr>
          </a:p>
        </p:txBody>
      </p:sp>
      <p:pic>
        <p:nvPicPr>
          <p:cNvPr id="52228" name="Picture 4" descr="2_Schrift_Grueb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765175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Baschweller And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97425"/>
            <a:ext cx="13144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Kleinpötzl Patr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97425"/>
            <a:ext cx="13144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Reitböck Wolfg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97425"/>
            <a:ext cx="1341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Ringer Reinh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97425"/>
            <a:ext cx="1314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Makus Strass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97425"/>
            <a:ext cx="1485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7499350" cy="981075"/>
          </a:xfrm>
        </p:spPr>
        <p:txBody>
          <a:bodyPr/>
          <a:lstStyle/>
          <a:p>
            <a:r>
              <a:rPr lang="de-DE" smtClean="0">
                <a:latin typeface="Arial" charset="0"/>
                <a:cs typeface="Arial" charset="0"/>
              </a:rPr>
              <a:t>Bewerter Abschnitt Schärding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684213" y="981075"/>
            <a:ext cx="8002587" cy="5145088"/>
          </a:xfrm>
        </p:spPr>
        <p:txBody>
          <a:bodyPr/>
          <a:lstStyle/>
          <a:p>
            <a:r>
              <a:rPr lang="de-DE" sz="3600" b="1" smtClean="0">
                <a:latin typeface="Arial" charset="0"/>
                <a:cs typeface="Arial" charset="0"/>
              </a:rPr>
              <a:t>HBW ABI Johannes VERONER</a:t>
            </a:r>
          </a:p>
          <a:p>
            <a:r>
              <a:rPr lang="de-DE" smtClean="0">
                <a:latin typeface="Arial" charset="0"/>
                <a:cs typeface="Arial" charset="0"/>
              </a:rPr>
              <a:t>BW HBI Josef GATTERMANN</a:t>
            </a:r>
          </a:p>
          <a:p>
            <a:r>
              <a:rPr lang="de-DE" smtClean="0">
                <a:latin typeface="Arial" charset="0"/>
                <a:cs typeface="Arial" charset="0"/>
              </a:rPr>
              <a:t>BW BI Franz HAAS</a:t>
            </a:r>
          </a:p>
          <a:p>
            <a:r>
              <a:rPr lang="de-DE" smtClean="0">
                <a:latin typeface="Arial" charset="0"/>
                <a:cs typeface="Arial" charset="0"/>
              </a:rPr>
              <a:t>BW OBM Florian REITINGER</a:t>
            </a:r>
          </a:p>
          <a:p>
            <a:r>
              <a:rPr lang="de-DE" smtClean="0">
                <a:latin typeface="Arial" charset="0"/>
                <a:cs typeface="Arial" charset="0"/>
              </a:rPr>
              <a:t>BW OAW Friedrich SALLETMAIR</a:t>
            </a:r>
          </a:p>
          <a:p>
            <a:r>
              <a:rPr lang="de-DE" smtClean="0">
                <a:latin typeface="Arial" charset="0"/>
                <a:cs typeface="Arial" charset="0"/>
              </a:rPr>
              <a:t>BW HBI Thomas STRASSER</a:t>
            </a:r>
          </a:p>
          <a:p>
            <a:pPr>
              <a:buFont typeface="Arial" charset="0"/>
              <a:buNone/>
            </a:pPr>
            <a:endParaRPr lang="de-DE" smtClean="0">
              <a:latin typeface="Arial" charset="0"/>
              <a:cs typeface="Arial" charset="0"/>
            </a:endParaRPr>
          </a:p>
          <a:p>
            <a:endParaRPr lang="de-DE" sz="3600" b="1" smtClean="0">
              <a:latin typeface="Arial" charset="0"/>
              <a:cs typeface="Arial" charset="0"/>
            </a:endParaRPr>
          </a:p>
          <a:p>
            <a:endParaRPr lang="de-DE" sz="3600" smtClean="0">
              <a:latin typeface="Arial" charset="0"/>
              <a:cs typeface="Arial" charset="0"/>
            </a:endParaRPr>
          </a:p>
        </p:txBody>
      </p:sp>
      <p:pic>
        <p:nvPicPr>
          <p:cNvPr id="53258" name="Picture 10" descr="Veroner Johan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557338"/>
            <a:ext cx="1558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Gattermann Jos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1525"/>
            <a:ext cx="1450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3_LUN_Salletma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14922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rasser 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1525"/>
            <a:ext cx="1503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Franz Ha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81525"/>
            <a:ext cx="1403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Reitinger Flori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439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85786" y="476672"/>
            <a:ext cx="8358214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Ausbildungsunterlagen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1492250"/>
            <a:ext cx="47021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920750" y="4941888"/>
            <a:ext cx="8223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altLang="de-DE" b="1">
                <a:latin typeface="Arial" charset="0"/>
              </a:rPr>
              <a:t>Alle Varianten sind in der Richtlinie Leistungsprüfung Branddienst mit ihren Anhängen ausführlich beschrieben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/>
          <p:cNvSpPr txBox="1">
            <a:spLocks noChangeArrowheads="1"/>
          </p:cNvSpPr>
          <p:nvPr/>
        </p:nvSpPr>
        <p:spPr bwMode="auto">
          <a:xfrm>
            <a:off x="714375" y="260350"/>
            <a:ext cx="8429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Download der Richtlinie Leistungsprüfung Branddienst</a:t>
            </a:r>
          </a:p>
          <a:p>
            <a:pPr algn="ctr" eaLnBrk="0" hangingPunct="0"/>
            <a:endParaRPr lang="de-DE" altLang="de-DE" sz="1000" b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57562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43375" y="642938"/>
            <a:ext cx="221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www.ooelfv.at</a:t>
            </a:r>
          </a:p>
        </p:txBody>
      </p:sp>
      <p:sp>
        <p:nvSpPr>
          <p:cNvPr id="8" name="Ellipse 7"/>
          <p:cNvSpPr/>
          <p:nvPr/>
        </p:nvSpPr>
        <p:spPr>
          <a:xfrm>
            <a:off x="4214813" y="1571625"/>
            <a:ext cx="1643062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861">
            <a:off x="6731000" y="2290763"/>
            <a:ext cx="18684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089">
            <a:off x="6731000" y="3852863"/>
            <a:ext cx="16525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5894">
            <a:off x="4419600" y="2652713"/>
            <a:ext cx="238125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25513" y="467147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Stufen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20750" y="1357313"/>
            <a:ext cx="800893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Die Abnahme der Branddienstleistungsprüfung erfolgt in </a:t>
            </a: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drei Stufen </a:t>
            </a:r>
            <a:r>
              <a:rPr lang="de-AT" altLang="de-DE" b="1">
                <a:latin typeface="Arial" charset="0"/>
              </a:rPr>
              <a:t>und wird </a:t>
            </a:r>
            <a:r>
              <a:rPr lang="de-AT" altLang="de-DE" b="1" u="sng">
                <a:latin typeface="Arial" charset="0"/>
              </a:rPr>
              <a:t>NASS</a:t>
            </a:r>
            <a:r>
              <a:rPr lang="de-AT" altLang="de-DE" b="1">
                <a:latin typeface="Arial" charset="0"/>
              </a:rPr>
              <a:t> durchgeführt: </a:t>
            </a:r>
            <a:endParaRPr lang="de-DE" altLang="de-DE" b="1">
              <a:latin typeface="Arial" charset="0"/>
            </a:endParaRPr>
          </a:p>
          <a:p>
            <a:pPr eaLnBrk="0" hangingPunct="0">
              <a:spcBef>
                <a:spcPts val="1800"/>
              </a:spcBef>
            </a:pPr>
            <a:r>
              <a:rPr lang="de-AT" altLang="de-DE" b="1" u="sng">
                <a:solidFill>
                  <a:srgbClr val="C00000"/>
                </a:solidFill>
                <a:latin typeface="Arial" charset="0"/>
              </a:rPr>
              <a:t>Stufe I, Bronze:</a:t>
            </a:r>
            <a:r>
              <a:rPr lang="de-AT" altLang="de-DE" b="1" u="sng">
                <a:latin typeface="Arial" charset="0"/>
              </a:rPr>
              <a:t> </a:t>
            </a:r>
          </a:p>
          <a:p>
            <a:pPr eaLnBrk="0" hangingPunct="0">
              <a:spcBef>
                <a:spcPts val="1800"/>
              </a:spcBef>
            </a:pPr>
            <a:r>
              <a:rPr lang="de-AT" altLang="de-DE" sz="800" b="1">
                <a:latin typeface="Arial" charset="0"/>
              </a:rPr>
              <a:t> </a:t>
            </a:r>
            <a:r>
              <a:rPr lang="de-AT" altLang="de-DE" b="1">
                <a:latin typeface="Arial" charset="0"/>
              </a:rPr>
              <a:t>Die Funktionen werden von der Gruppe festgelegt, die Eintragung erfolgt bereits in der Anmeldeliste.</a:t>
            </a:r>
          </a:p>
          <a:p>
            <a:pPr eaLnBrk="0" hangingPunct="0">
              <a:spcBef>
                <a:spcPts val="1800"/>
              </a:spcBef>
            </a:pPr>
            <a:r>
              <a:rPr lang="de-AT" altLang="de-DE" b="1">
                <a:latin typeface="Arial" charset="0"/>
              </a:rPr>
              <a:t>Der Umfang der LPR-BD umfasst die komplette Durchführung eines Löschangriffes von der Wasserentnahmestelle bis zum Brandobjekt in einem Sollzeitfenster mit max. 45 Fehlerpunkten.</a:t>
            </a:r>
          </a:p>
          <a:p>
            <a:pPr eaLnBrk="0" hangingPunct="0">
              <a:spcBef>
                <a:spcPts val="1800"/>
              </a:spcBef>
            </a:pPr>
            <a:r>
              <a:rPr lang="de-AT" altLang="de-DE" b="1">
                <a:latin typeface="Arial" charset="0"/>
              </a:rPr>
              <a:t>Wartezeit auf Stufe II, Silber 2 Jahre (Tol. 2 Wochen)</a:t>
            </a:r>
            <a:endParaRPr lang="de-DE" altLang="de-DE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20750" y="437183"/>
            <a:ext cx="822325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Varianten der Wasserentnahmestellen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83883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>
                <a:latin typeface="Arial" charset="0"/>
              </a:rPr>
              <a:t>In allen Varianten sind folgende Wasserentnahme- stellen möglich,</a:t>
            </a:r>
            <a:endParaRPr lang="de-DE" altLang="de-DE" b="1">
              <a:latin typeface="Arial" charset="0"/>
            </a:endParaRPr>
          </a:p>
          <a:p>
            <a:pPr eaLnBrk="0" hangingPunct="0"/>
            <a:endParaRPr lang="de-AT" altLang="de-DE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 </a:t>
            </a: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offene Wasserentnahmestelle</a:t>
            </a:r>
          </a:p>
          <a:p>
            <a:pPr eaLnBrk="0" hangingPunct="0"/>
            <a:r>
              <a:rPr lang="de-AT" altLang="de-DE" b="1">
                <a:latin typeface="Arial" charset="0"/>
              </a:rPr>
              <a:t> (Bach, Teich, Löschwasserbehälter, Löschbrunnen,..)</a:t>
            </a:r>
            <a:endParaRPr lang="de-DE" altLang="de-DE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endParaRPr lang="de-AT" altLang="de-DE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 </a:t>
            </a: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Überflurhydrant</a:t>
            </a:r>
            <a:r>
              <a:rPr lang="de-AT" altLang="de-DE" b="1">
                <a:latin typeface="Arial" charset="0"/>
              </a:rPr>
              <a:t> oder </a:t>
            </a:r>
            <a:r>
              <a:rPr lang="de-AT" altLang="de-DE" b="1">
                <a:solidFill>
                  <a:srgbClr val="C00000"/>
                </a:solidFill>
                <a:latin typeface="Arial" charset="0"/>
              </a:rPr>
              <a:t>Unterflurhydrant</a:t>
            </a:r>
          </a:p>
          <a:p>
            <a:pPr eaLnBrk="0" hangingPunct="0">
              <a:buFont typeface="Arial" charset="0"/>
              <a:buNone/>
            </a:pPr>
            <a:endParaRPr lang="de-AT" altLang="de-DE" b="1">
              <a:latin typeface="Arial" charset="0"/>
            </a:endParaRPr>
          </a:p>
          <a:p>
            <a:pPr eaLnBrk="0" hangingPunct="0"/>
            <a:r>
              <a:rPr lang="de-AT" altLang="de-DE" b="1" i="1">
                <a:solidFill>
                  <a:srgbClr val="FF0000"/>
                </a:solidFill>
                <a:latin typeface="Arial" charset="0"/>
              </a:rPr>
              <a:t>Zum Erwerb des LA der Stufe I Bronze muss die Gruppe 1:8 als Wasserentnahmestelle eine offene Wasserentnahmestelle verwenden!</a:t>
            </a:r>
            <a:endParaRPr lang="de-DE" altLang="de-DE" b="1" i="1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de-DE" altLang="de-DE" b="1" i="1" u="sng">
                <a:latin typeface="Arial" charset="0"/>
              </a:rPr>
              <a:t> Die Gruppe 1:6 soll bei Stufe 1 ebenso eine offene West. verwenden!</a:t>
            </a:r>
            <a:endParaRPr lang="de-AT" altLang="de-DE" b="1" i="1" u="sng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20750" y="404664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Varianten der Leistungsprüfung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20750" y="1125538"/>
            <a:ext cx="80089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AT" altLang="de-DE" b="1" u="sng">
                <a:solidFill>
                  <a:srgbClr val="C00000"/>
                </a:solidFill>
                <a:latin typeface="Arial" charset="0"/>
              </a:rPr>
              <a:t>Löschgruppe 1:8:</a:t>
            </a:r>
            <a:endParaRPr lang="de-DE" altLang="de-DE" b="1" u="sng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spcBef>
                <a:spcPts val="900"/>
              </a:spcBef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Heckenbrand mit Ausbreitungsgefahr</a:t>
            </a:r>
            <a:endParaRPr lang="de-DE" altLang="de-DE" b="1">
              <a:latin typeface="Arial" charset="0"/>
            </a:endParaRPr>
          </a:p>
          <a:p>
            <a:pPr eaLnBrk="0" hangingPunct="0">
              <a:spcBef>
                <a:spcPts val="900"/>
              </a:spcBef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Holzstapelbrand mit großer Wärmestrahlung</a:t>
            </a:r>
          </a:p>
          <a:p>
            <a:pPr eaLnBrk="0" hangingPunct="0">
              <a:spcBef>
                <a:spcPts val="900"/>
              </a:spcBef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Flüssigkeitsbrand</a:t>
            </a:r>
            <a:r>
              <a:rPr lang="de-AT" altLang="de-DE">
                <a:latin typeface="Arial" charset="0"/>
              </a:rPr>
              <a:t> (nur wenn Schaumausrüstung und Atemschutzausrüstung im Fahrzeug vorhanden ist!)</a:t>
            </a:r>
          </a:p>
          <a:p>
            <a:pPr eaLnBrk="0" hangingPunct="0">
              <a:buFont typeface="Arial" charset="0"/>
              <a:buChar char="•"/>
            </a:pPr>
            <a:endParaRPr lang="de-DE" altLang="de-DE" b="1">
              <a:latin typeface="Arial" charset="0"/>
            </a:endParaRPr>
          </a:p>
          <a:p>
            <a:pPr eaLnBrk="0" hangingPunct="0"/>
            <a:r>
              <a:rPr lang="de-AT" altLang="de-DE" b="1" u="sng">
                <a:solidFill>
                  <a:srgbClr val="C00000"/>
                </a:solidFill>
                <a:latin typeface="Arial" charset="0"/>
              </a:rPr>
              <a:t>Tanklöschgruppe 1:6:</a:t>
            </a:r>
            <a:endParaRPr lang="de-DE" altLang="de-DE" b="1" u="sng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 Heckenbrand mit Ausbreitungsgefahr</a:t>
            </a:r>
            <a:endParaRPr lang="de-DE" altLang="de-DE" b="1">
              <a:latin typeface="Arial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 Zimmerbrand im Erdgeschoss</a:t>
            </a:r>
            <a:r>
              <a:rPr lang="de-DE" altLang="de-DE" b="1">
                <a:latin typeface="Arial" charset="0"/>
              </a:rPr>
              <a:t> </a:t>
            </a:r>
            <a:r>
              <a:rPr lang="de-AT" altLang="de-DE">
                <a:latin typeface="Arial" charset="0"/>
              </a:rPr>
              <a:t>(ohne Zubringleitung)</a:t>
            </a:r>
            <a:endParaRPr lang="de-DE" altLang="de-DE" b="1">
              <a:latin typeface="Arial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de-AT" altLang="de-DE" b="1">
                <a:latin typeface="Arial" charset="0"/>
              </a:rPr>
              <a:t> Flüssigkeitsbrand</a:t>
            </a:r>
          </a:p>
          <a:p>
            <a:pPr eaLnBrk="0" hangingPunct="0">
              <a:lnSpc>
                <a:spcPct val="150000"/>
              </a:lnSpc>
            </a:pPr>
            <a:r>
              <a:rPr lang="de-AT" altLang="de-DE" i="1">
                <a:latin typeface="Arial" charset="0"/>
              </a:rPr>
              <a:t>Die Variante wird vom GRKDT vor Beginn gezogen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20750" y="548680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Voraussetzungen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20750" y="1412875"/>
            <a:ext cx="8223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b="1">
                <a:latin typeface="Arial" charset="0"/>
              </a:rPr>
              <a:t>Für alle </a:t>
            </a:r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Teilnehmer </a:t>
            </a:r>
          </a:p>
          <a:p>
            <a:pPr eaLnBrk="0" hangingPunct="0"/>
            <a:endParaRPr lang="de-DE" altLang="de-DE" b="1">
              <a:latin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de-DE" altLang="de-DE" b="1">
                <a:latin typeface="Arial" charset="0"/>
              </a:rPr>
              <a:t>- aktives Feuerwehrmitglied aus einer Feuerwehr</a:t>
            </a:r>
          </a:p>
          <a:p>
            <a:pPr eaLnBrk="0" hangingPunct="0">
              <a:lnSpc>
                <a:spcPct val="150000"/>
              </a:lnSpc>
            </a:pPr>
            <a:r>
              <a:rPr lang="de-DE" altLang="de-DE" b="1">
                <a:latin typeface="Arial" charset="0"/>
              </a:rPr>
              <a:t>- Grundlehrgang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de-DE" altLang="de-DE" b="1">
                <a:latin typeface="Arial" charset="0"/>
              </a:rPr>
              <a:t> Funklehrgang erwünscht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de-AT" altLang="de-DE" b="1">
                <a:latin typeface="Arial" charset="0"/>
              </a:rPr>
              <a:t> Erste-Hilfe-Ausbildung von 16 Stunden</a:t>
            </a:r>
          </a:p>
          <a:p>
            <a:pPr eaLnBrk="0" hangingPunct="0">
              <a:buFontTx/>
              <a:buChar char="-"/>
            </a:pPr>
            <a:endParaRPr lang="de-AT" altLang="de-DE" b="1">
              <a:latin typeface="Arial" charset="0"/>
            </a:endParaRPr>
          </a:p>
          <a:p>
            <a:pPr eaLnBrk="0" hangingPunct="0">
              <a:buFontTx/>
              <a:buChar char="-"/>
            </a:pPr>
            <a:endParaRPr lang="de-AT" altLang="de-DE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20750" y="1412875"/>
            <a:ext cx="8223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b="1">
                <a:latin typeface="Arial" charset="0"/>
              </a:rPr>
              <a:t>Für den </a:t>
            </a:r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Gruppenkommandanten </a:t>
            </a:r>
          </a:p>
          <a:p>
            <a:pPr eaLnBrk="0" hangingPunct="0"/>
            <a:endParaRPr lang="de-DE" altLang="de-DE" b="1">
              <a:latin typeface="Arial" charset="0"/>
            </a:endParaRPr>
          </a:p>
          <a:p>
            <a:pPr eaLnBrk="0" hangingPunct="0"/>
            <a:r>
              <a:rPr lang="de-DE" altLang="de-DE" b="1">
                <a:latin typeface="Arial" charset="0"/>
              </a:rPr>
              <a:t>Zusätzlich</a:t>
            </a:r>
          </a:p>
          <a:p>
            <a:pPr eaLnBrk="0" hangingPunct="0">
              <a:buFontTx/>
              <a:buChar char="-"/>
            </a:pPr>
            <a:r>
              <a:rPr lang="de-AT" altLang="de-DE" b="1">
                <a:latin typeface="Arial" charset="0"/>
              </a:rPr>
              <a:t> Gruppenkommandantenlehrgang</a:t>
            </a:r>
          </a:p>
          <a:p>
            <a:pPr eaLnBrk="0" hangingPunct="0">
              <a:buFontTx/>
              <a:buChar char="-"/>
            </a:pPr>
            <a:endParaRPr lang="de-AT" altLang="de-DE" b="1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0" y="3500438"/>
            <a:ext cx="8223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b="1">
                <a:latin typeface="Arial" charset="0"/>
              </a:rPr>
              <a:t>Für den </a:t>
            </a:r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Maschinisten </a:t>
            </a:r>
          </a:p>
          <a:p>
            <a:pPr eaLnBrk="0" hangingPunct="0"/>
            <a:endParaRPr lang="de-DE" altLang="de-DE" b="1">
              <a:latin typeface="Arial" charset="0"/>
            </a:endParaRPr>
          </a:p>
          <a:p>
            <a:pPr eaLnBrk="0" hangingPunct="0"/>
            <a:r>
              <a:rPr lang="de-DE" altLang="de-DE" b="1">
                <a:latin typeface="Arial" charset="0"/>
              </a:rPr>
              <a:t>Zusätzlich</a:t>
            </a:r>
          </a:p>
          <a:p>
            <a:pPr eaLnBrk="0" hangingPunct="0">
              <a:buFontTx/>
              <a:buChar char="-"/>
            </a:pPr>
            <a:r>
              <a:rPr lang="de-DE" altLang="de-DE" b="1">
                <a:latin typeface="Arial" charset="0"/>
              </a:rPr>
              <a:t> Maschinisten– oder TLF- Lehrgang oder  </a:t>
            </a:r>
            <a:br>
              <a:rPr lang="de-DE" altLang="de-DE" b="1">
                <a:latin typeface="Arial" charset="0"/>
              </a:rPr>
            </a:br>
            <a:r>
              <a:rPr lang="de-DE" altLang="de-DE" b="1">
                <a:latin typeface="Arial" charset="0"/>
              </a:rPr>
              <a:t>  Maschinistengrundausbildung</a:t>
            </a:r>
          </a:p>
          <a:p>
            <a:pPr eaLnBrk="0" hangingPunct="0">
              <a:buFontTx/>
              <a:buChar char="-"/>
            </a:pPr>
            <a:r>
              <a:rPr lang="de-AT" altLang="de-DE" b="1">
                <a:latin typeface="Arial" charset="0"/>
              </a:rPr>
              <a:t> die erforderliche Lenkerberechtigung für das</a:t>
            </a:r>
            <a:br>
              <a:rPr lang="de-AT" altLang="de-DE" b="1">
                <a:latin typeface="Arial" charset="0"/>
              </a:rPr>
            </a:br>
            <a:r>
              <a:rPr lang="de-AT" altLang="de-DE" b="1">
                <a:latin typeface="Arial" charset="0"/>
              </a:rPr>
              <a:t>  entsprechende Fahrzeug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20750" y="548680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Voraussetzungen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20750" y="1412875"/>
            <a:ext cx="82232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altLang="de-DE" b="1" dirty="0">
                <a:latin typeface="Arial" charset="0"/>
              </a:rPr>
              <a:t>Für 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</a:rPr>
              <a:t>Atemschutzgeräteträger</a:t>
            </a:r>
          </a:p>
          <a:p>
            <a:pPr marL="179388" indent="-179388" eaLnBrk="0" hangingPunct="0">
              <a:buFontTx/>
              <a:buChar char="-"/>
              <a:defRPr/>
            </a:pPr>
            <a:r>
              <a:rPr lang="de-AT" altLang="de-DE" b="1" dirty="0">
                <a:latin typeface="Arial" charset="0"/>
              </a:rPr>
              <a:t>Atemschutzlehrgang oder </a:t>
            </a:r>
            <a:br>
              <a:rPr lang="de-AT" altLang="de-DE" b="1" dirty="0">
                <a:latin typeface="Arial" charset="0"/>
              </a:rPr>
            </a:br>
            <a:r>
              <a:rPr lang="de-AT" altLang="de-DE" b="1" dirty="0">
                <a:latin typeface="Arial" charset="0"/>
              </a:rPr>
              <a:t>Atemschutzgeräteträgerausbildung</a:t>
            </a:r>
            <a:br>
              <a:rPr lang="de-AT" altLang="de-DE" b="1" dirty="0">
                <a:latin typeface="Arial" charset="0"/>
              </a:rPr>
            </a:br>
            <a:endParaRPr lang="de-AT" altLang="de-DE" b="1" dirty="0">
              <a:latin typeface="Arial" charset="0"/>
            </a:endParaRPr>
          </a:p>
          <a:p>
            <a:pPr marL="179388" indent="-179388" eaLnBrk="0" hangingPunct="0">
              <a:buFontTx/>
              <a:buChar char="-"/>
              <a:defRPr/>
            </a:pPr>
            <a:endParaRPr lang="de-AT" altLang="de-DE" b="1" dirty="0">
              <a:latin typeface="Arial" charset="0"/>
            </a:endParaRPr>
          </a:p>
          <a:p>
            <a:pPr marL="179388" indent="-179388" eaLnBrk="0" hangingPunct="0">
              <a:buFontTx/>
              <a:buChar char="-"/>
              <a:defRPr/>
            </a:pPr>
            <a:r>
              <a:rPr lang="de-AT" altLang="de-DE" b="1" dirty="0">
                <a:latin typeface="Arial" charset="0"/>
              </a:rPr>
              <a:t>Bei der Tanklöschgruppe 1:6 muss die Mannschaft</a:t>
            </a:r>
            <a:br>
              <a:rPr lang="de-AT" altLang="de-DE" b="1" dirty="0">
                <a:latin typeface="Arial" charset="0"/>
              </a:rPr>
            </a:br>
            <a:r>
              <a:rPr lang="de-AT" altLang="de-DE" b="1" dirty="0">
                <a:latin typeface="Arial" charset="0"/>
              </a:rPr>
              <a:t>(ME, 1, 2, 3, 4) aus mindestens 3 Atemschutzgeräte-   trägern bestehen.</a:t>
            </a:r>
            <a:br>
              <a:rPr lang="de-AT" altLang="de-DE" b="1" dirty="0">
                <a:latin typeface="Arial" charset="0"/>
              </a:rPr>
            </a:br>
            <a:endParaRPr lang="de-AT" altLang="de-DE" b="1" dirty="0">
              <a:latin typeface="Arial" charset="0"/>
            </a:endParaRPr>
          </a:p>
          <a:p>
            <a:pPr marL="179388" indent="-179388" eaLnBrk="0" hangingPunct="0">
              <a:buFontTx/>
              <a:buChar char="-"/>
              <a:defRPr/>
            </a:pPr>
            <a:r>
              <a:rPr lang="de-AT" altLang="de-DE" b="1" dirty="0">
                <a:latin typeface="Arial" charset="0"/>
              </a:rPr>
              <a:t>Bei der Löschgruppe 1:8 muss die Mannschaft </a:t>
            </a:r>
            <a:br>
              <a:rPr lang="de-AT" altLang="de-DE" b="1" dirty="0">
                <a:latin typeface="Arial" charset="0"/>
              </a:rPr>
            </a:br>
            <a:r>
              <a:rPr lang="de-AT" altLang="de-DE" b="1" dirty="0">
                <a:latin typeface="Arial" charset="0"/>
              </a:rPr>
              <a:t>(ME, 1, 2, 3, 4, 5, 6) aus mindestens 2 Atemschutz-    geräteträgern bestehen.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20750" y="548680"/>
            <a:ext cx="7467600" cy="61555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77800" prstMaterial="legacyMatte"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de-AT" altLang="de-DE" sz="3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Voraussetzungen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theme/theme1.xml><?xml version="1.0" encoding="utf-8"?>
<a:theme xmlns:a="http://schemas.openxmlformats.org/drawingml/2006/main" name="1_Masterfolie LF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1061</Words>
  <Application>Microsoft Office PowerPoint</Application>
  <PresentationFormat>Bildschirmpräsentation (4:3)</PresentationFormat>
  <Paragraphs>260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1_Masterfolie LFK</vt:lpstr>
      <vt:lpstr>LeistungsPrüfungBrandDienst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Bewerter Abschnitt Engelhartszell</vt:lpstr>
      <vt:lpstr>Bewerter Abschnitt Raab</vt:lpstr>
      <vt:lpstr>Bewerter Abschnitt Schärding</vt:lpstr>
      <vt:lpstr>PowerPoint-Präsentation</vt:lpstr>
      <vt:lpstr>PowerPoint-Präsentation</vt:lpstr>
    </vt:vector>
  </TitlesOfParts>
  <Company>OOE LFV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Kogler Markus</dc:creator>
  <cp:lastModifiedBy>Silvio</cp:lastModifiedBy>
  <cp:revision>253</cp:revision>
  <cp:lastPrinted>2014-09-10T14:59:54Z</cp:lastPrinted>
  <dcterms:created xsi:type="dcterms:W3CDTF">2002-03-05T13:07:31Z</dcterms:created>
  <dcterms:modified xsi:type="dcterms:W3CDTF">2017-11-21T20:56:18Z</dcterms:modified>
</cp:coreProperties>
</file>